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56" r:id="rId1"/>
  </p:sldMasterIdLst>
  <p:handoutMasterIdLst>
    <p:handoutMasterId r:id="rId15"/>
  </p:handoutMasterIdLst>
  <p:sldIdLst>
    <p:sldId id="256" r:id="rId2"/>
    <p:sldId id="257" r:id="rId3"/>
    <p:sldId id="273" r:id="rId4"/>
    <p:sldId id="258" r:id="rId5"/>
    <p:sldId id="274" r:id="rId6"/>
    <p:sldId id="259" r:id="rId7"/>
    <p:sldId id="260" r:id="rId8"/>
    <p:sldId id="262" r:id="rId9"/>
    <p:sldId id="263" r:id="rId10"/>
    <p:sldId id="271" r:id="rId11"/>
    <p:sldId id="269" r:id="rId12"/>
    <p:sldId id="270" r:id="rId13"/>
    <p:sldId id="272"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1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EBF04EE-1578-4A3A-A188-22FF24F515CD}" type="datetimeFigureOut">
              <a:rPr lang="en-US" smtClean="0"/>
              <a:t>4/23/2015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83240C3-DB0A-4E12-982F-7A5222D14858}" type="slidenum">
              <a:rPr lang="en-US" smtClean="0"/>
              <a:t>‹#›</a:t>
            </a:fld>
            <a:endParaRPr lang="en-US"/>
          </a:p>
        </p:txBody>
      </p:sp>
    </p:spTree>
    <p:extLst>
      <p:ext uri="{BB962C8B-B14F-4D97-AF65-F5344CB8AC3E}">
        <p14:creationId xmlns:p14="http://schemas.microsoft.com/office/powerpoint/2010/main" val="33700722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4689FA36-7BD8-2B41-9756-904B9F42413F}" type="datetimeFigureOut">
              <a:rPr lang="en-US" smtClean="0"/>
              <a:pPr/>
              <a:t>4/23/2015</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D2E57653-3E58-4892-A7ED-712530ACC680}" type="slidenum">
              <a:rPr kumimoji="0" lang="en-US" smtClean="0"/>
              <a:pPr/>
              <a:t>‹#›</a:t>
            </a:fld>
            <a:endParaRPr kumimoji="0"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3733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9853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225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6334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652473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80898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5218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47153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529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54679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352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89FA36-7BD8-2B41-9756-904B9F42413F}" type="datetimeFigureOut">
              <a:rPr lang="en-US" smtClean="0"/>
              <a:pPr/>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2445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89FA36-7BD8-2B41-9756-904B9F42413F}" type="datetimeFigureOut">
              <a:rPr lang="en-US" smtClean="0"/>
              <a:pPr/>
              <a:t>4/23/2015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42EC5-AE72-1648-8C67-5244E3905409}"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677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89FA36-7BD8-2B41-9756-904B9F42413F}" type="datetimeFigureOut">
              <a:rPr lang="en-US" smtClean="0"/>
              <a:pPr/>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31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9FA36-7BD8-2B41-9756-904B9F42413F}" type="datetimeFigureOut">
              <a:rPr lang="en-US" smtClean="0"/>
              <a:pPr/>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8002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B93A9-DE17-42E8-A366-46C30944BF19}"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750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21038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689FA36-7BD8-2B41-9756-904B9F42413F}" type="datetimeFigureOut">
              <a:rPr lang="en-US" smtClean="0"/>
              <a:pPr/>
              <a:t>4/23/2015</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9C42EC5-AE72-1648-8C67-5244E3905409}" type="slidenum">
              <a:rPr lang="en-US" smtClean="0"/>
              <a:pPr/>
              <a:t>‹#›</a:t>
            </a:fld>
            <a:endParaRPr lang="en-US"/>
          </a:p>
        </p:txBody>
      </p:sp>
    </p:spTree>
    <p:extLst>
      <p:ext uri="{BB962C8B-B14F-4D97-AF65-F5344CB8AC3E}">
        <p14:creationId xmlns:p14="http://schemas.microsoft.com/office/powerpoint/2010/main" val="3835374713"/>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 id="2147484169" r:id="rId13"/>
    <p:sldLayoutId id="2147484170" r:id="rId14"/>
    <p:sldLayoutId id="2147484171" r:id="rId15"/>
    <p:sldLayoutId id="2147484172" r:id="rId16"/>
    <p:sldLayoutId id="2147484173"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Anglophone West School District</a:t>
            </a:r>
            <a:r>
              <a:rPr lang="en-US" dirty="0"/>
              <a:t> </a:t>
            </a:r>
            <a:r>
              <a:rPr lang="en-US" dirty="0" smtClean="0"/>
              <a:t>Education Council</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Sustainability Study – Bath Elementary and Middle Schools</a:t>
            </a:r>
          </a:p>
          <a:p>
            <a:endParaRPr lang="en-US" dirty="0" smtClean="0"/>
          </a:p>
          <a:p>
            <a:r>
              <a:rPr lang="en-US" dirty="0" smtClean="0"/>
              <a:t>Executive Summary</a:t>
            </a:r>
          </a:p>
          <a:p>
            <a:r>
              <a:rPr lang="en-US" dirty="0" smtClean="0"/>
              <a:t>April 23,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762001"/>
            <a:ext cx="7583487" cy="1219200"/>
          </a:xfrm>
        </p:spPr>
        <p:txBody>
          <a:bodyPr>
            <a:normAutofit/>
          </a:bodyPr>
          <a:lstStyle/>
          <a:p>
            <a:r>
              <a:rPr lang="en-US" dirty="0" smtClean="0"/>
              <a:t>Community Engagement</a:t>
            </a:r>
            <a:endParaRPr lang="en-US" dirty="0"/>
          </a:p>
        </p:txBody>
      </p:sp>
      <p:sp>
        <p:nvSpPr>
          <p:cNvPr id="3" name="Text Placeholder 2"/>
          <p:cNvSpPr>
            <a:spLocks noGrp="1"/>
          </p:cNvSpPr>
          <p:nvPr>
            <p:ph type="body" idx="1"/>
          </p:nvPr>
        </p:nvSpPr>
        <p:spPr>
          <a:xfrm>
            <a:off x="779463" y="2369128"/>
            <a:ext cx="7583487" cy="3081414"/>
          </a:xfrm>
        </p:spPr>
        <p:txBody>
          <a:bodyPr>
            <a:normAutofit fontScale="62500" lnSpcReduction="20000"/>
          </a:bodyPr>
          <a:lstStyle/>
          <a:p>
            <a:pPr marL="342900" indent="-342900">
              <a:buFont typeface="Arial" pitchFamily="34" charset="0"/>
              <a:buChar char="•"/>
            </a:pPr>
            <a:r>
              <a:rPr lang="en-US" dirty="0" smtClean="0"/>
              <a:t>The stakeholder and parent community were very engaged in the study</a:t>
            </a:r>
          </a:p>
          <a:p>
            <a:pPr marL="342900" indent="-342900">
              <a:buFont typeface="Arial" pitchFamily="34" charset="0"/>
              <a:buChar char="•"/>
            </a:pPr>
            <a:r>
              <a:rPr lang="en-US" dirty="0" smtClean="0"/>
              <a:t>There were a number of presentations to the DEC at Public Meeting #2</a:t>
            </a:r>
          </a:p>
          <a:p>
            <a:pPr marL="342900" indent="-342900">
              <a:buFont typeface="Arial" pitchFamily="34" charset="0"/>
              <a:buChar char="•"/>
            </a:pPr>
            <a:r>
              <a:rPr lang="en-US" dirty="0" smtClean="0"/>
              <a:t>A recurring theme of the stakeholders was keeping the children in the community of Bath for their schooling and ensuring that the integrity of the Early Childhood Center and programs remained intact</a:t>
            </a:r>
          </a:p>
          <a:p>
            <a:pPr marL="342900" indent="-342900">
              <a:buFont typeface="Arial" pitchFamily="34" charset="0"/>
              <a:buChar char="•"/>
            </a:pPr>
            <a:r>
              <a:rPr lang="en-US" dirty="0" smtClean="0"/>
              <a:t>Stakeholders noted the quality education received by their children and stressed the concept of a newborn to grade 8 educational facility</a:t>
            </a:r>
          </a:p>
          <a:p>
            <a:pPr marL="342900" indent="-342900">
              <a:buFont typeface="Arial" pitchFamily="34" charset="0"/>
              <a:buChar char="•"/>
            </a:pPr>
            <a:r>
              <a:rPr lang="en-US" dirty="0" smtClean="0"/>
              <a:t>Presentations and notes from the stakeholders and parents are included in the report</a:t>
            </a:r>
          </a:p>
          <a:p>
            <a:pPr marL="342900" indent="-342900">
              <a:buFont typeface="Arial" pitchFamily="34" charset="0"/>
              <a:buChar char="•"/>
            </a:pPr>
            <a:r>
              <a:rPr lang="en-US" dirty="0" smtClean="0"/>
              <a:t>A number of individuals either wrote emails or participated in public, on line discussions (a part of the report)</a:t>
            </a:r>
          </a:p>
          <a:p>
            <a:endParaRPr lang="en-US" dirty="0"/>
          </a:p>
        </p:txBody>
      </p:sp>
    </p:spTree>
    <p:extLst>
      <p:ext uri="{BB962C8B-B14F-4D97-AF65-F5344CB8AC3E}">
        <p14:creationId xmlns:p14="http://schemas.microsoft.com/office/powerpoint/2010/main" val="2518809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DEC Reflections and Considerations</a:t>
            </a:r>
            <a:endParaRPr lang="en-US" sz="3200" dirty="0"/>
          </a:p>
        </p:txBody>
      </p:sp>
      <p:sp>
        <p:nvSpPr>
          <p:cNvPr id="3" name="Content Placeholder 2"/>
          <p:cNvSpPr>
            <a:spLocks noGrp="1"/>
          </p:cNvSpPr>
          <p:nvPr>
            <p:ph idx="1"/>
          </p:nvPr>
        </p:nvSpPr>
        <p:spPr/>
        <p:txBody>
          <a:bodyPr>
            <a:normAutofit/>
          </a:bodyPr>
          <a:lstStyle/>
          <a:p>
            <a:r>
              <a:rPr lang="en-US" dirty="0" smtClean="0"/>
              <a:t>DEC Members took time to review documents and ask many questions of the Superintendent</a:t>
            </a:r>
          </a:p>
          <a:p>
            <a:r>
              <a:rPr lang="en-US" dirty="0" smtClean="0"/>
              <a:t>DEC met in a number of working sessions to continue the conversations and reflect on the information</a:t>
            </a:r>
          </a:p>
          <a:p>
            <a:r>
              <a:rPr lang="en-US" dirty="0" smtClean="0"/>
              <a:t>DEC Members would, on occasion, contact the Superintendent with questions related to the sustainability study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Tonight, Tomorrow and the Days Ahead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Final discussions as a Council</a:t>
            </a:r>
          </a:p>
          <a:p>
            <a:r>
              <a:rPr lang="en-US" dirty="0" smtClean="0"/>
              <a:t>Present a motion to act on the study information</a:t>
            </a:r>
          </a:p>
          <a:p>
            <a:r>
              <a:rPr lang="en-US" dirty="0" smtClean="0"/>
              <a:t>Conduct a vote on the motion</a:t>
            </a:r>
          </a:p>
          <a:p>
            <a:r>
              <a:rPr lang="en-US" dirty="0" smtClean="0"/>
              <a:t>Write to Minister </a:t>
            </a:r>
            <a:r>
              <a:rPr lang="en-US" dirty="0" err="1" smtClean="0"/>
              <a:t>Rousselle</a:t>
            </a:r>
            <a:r>
              <a:rPr lang="en-US" dirty="0" smtClean="0"/>
              <a:t> indicating status quo if voting for option 1, or</a:t>
            </a:r>
          </a:p>
          <a:p>
            <a:r>
              <a:rPr lang="en-US" dirty="0" smtClean="0"/>
              <a:t>Write to Minister </a:t>
            </a:r>
            <a:r>
              <a:rPr lang="en-US" dirty="0" err="1" smtClean="0"/>
              <a:t>Rousselle</a:t>
            </a:r>
            <a:r>
              <a:rPr lang="en-US" dirty="0" smtClean="0"/>
              <a:t> with the recommendation and the accompanying information package if voting for Option 2 (Requesting Significant Investment) or Option 3 (Requesting Approval for Closure)</a:t>
            </a:r>
          </a:p>
          <a:p>
            <a:r>
              <a:rPr lang="en-US" dirty="0" smtClean="0"/>
              <a:t>Write to the Parents/Guardians of the students at Bath Elementary and Middle School with the conclusion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Minister’s Responsibilities</a:t>
            </a:r>
            <a:endParaRPr lang="en-US" dirty="0"/>
          </a:p>
        </p:txBody>
      </p:sp>
      <p:sp>
        <p:nvSpPr>
          <p:cNvPr id="3" name="Content Placeholder 2"/>
          <p:cNvSpPr>
            <a:spLocks noGrp="1"/>
          </p:cNvSpPr>
          <p:nvPr>
            <p:ph idx="1"/>
          </p:nvPr>
        </p:nvSpPr>
        <p:spPr/>
        <p:txBody>
          <a:bodyPr>
            <a:normAutofit fontScale="92500"/>
          </a:bodyPr>
          <a:lstStyle/>
          <a:p>
            <a:r>
              <a:rPr lang="en-US" dirty="0" smtClean="0"/>
              <a:t>If a closure is recommended by the DEC, Minister </a:t>
            </a:r>
            <a:r>
              <a:rPr lang="en-US" dirty="0" err="1" smtClean="0"/>
              <a:t>Rousselle</a:t>
            </a:r>
            <a:r>
              <a:rPr lang="en-US" dirty="0" smtClean="0"/>
              <a:t> will review the report and assess it for procedural fairness</a:t>
            </a:r>
          </a:p>
          <a:p>
            <a:r>
              <a:rPr lang="en-US" dirty="0" smtClean="0"/>
              <a:t>The Minister will need to reach a conclusion on the recommendation in a time frame of no less than 30 days and no longer than 60 days, as per Policy 409</a:t>
            </a:r>
          </a:p>
          <a:p>
            <a:r>
              <a:rPr lang="en-US" dirty="0" smtClean="0"/>
              <a:t>Upon confirmation of the conclusion from the Minister, the Superintendent will write to the parents/guardians and staff at Bath Elementary and Middle Schools</a:t>
            </a:r>
            <a:endParaRPr lang="en-US" dirty="0"/>
          </a:p>
        </p:txBody>
      </p:sp>
    </p:spTree>
    <p:extLst>
      <p:ext uri="{BB962C8B-B14F-4D97-AF65-F5344CB8AC3E}">
        <p14:creationId xmlns:p14="http://schemas.microsoft.com/office/powerpoint/2010/main" val="2263812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Formal Communication with EECD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October 28, 2014 – Informed Minister Serge </a:t>
            </a:r>
            <a:r>
              <a:rPr lang="en-US" dirty="0" err="1" smtClean="0"/>
              <a:t>Rousselle</a:t>
            </a:r>
            <a:r>
              <a:rPr lang="en-US" dirty="0" smtClean="0"/>
              <a:t> of the Council’s intent to conduct a sustainability study of Bath Middle School under Provincial Policy 409</a:t>
            </a:r>
          </a:p>
          <a:p>
            <a:r>
              <a:rPr lang="en-US" dirty="0" smtClean="0"/>
              <a:t>Study was launched following a vote at the October 23, 2014 Public DEC Meeting</a:t>
            </a:r>
          </a:p>
          <a:p>
            <a:r>
              <a:rPr lang="en-US" dirty="0" smtClean="0"/>
              <a:t>Policy 409 outlines 3 options for the DEC to consider</a:t>
            </a:r>
          </a:p>
          <a:p>
            <a:pPr lvl="1"/>
            <a:r>
              <a:rPr lang="en-US" dirty="0" smtClean="0"/>
              <a:t>Option 1 – Maintain the Status Quo</a:t>
            </a:r>
          </a:p>
          <a:p>
            <a:pPr lvl="1"/>
            <a:r>
              <a:rPr lang="en-US" dirty="0" smtClean="0"/>
              <a:t>Option 2 – Recommend a Significant Investment in Programming and Infrastructure for the school to the Minister of Education and Early Childhood Development (Policy States “repairing the school”)</a:t>
            </a:r>
          </a:p>
          <a:p>
            <a:pPr lvl="1"/>
            <a:r>
              <a:rPr lang="en-US" dirty="0" smtClean="0"/>
              <a:t>Option 3 – Recommend closure of the school to the Minister of Education and Early Childhood Development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Formal Communication with EECD</a:t>
            </a:r>
          </a:p>
        </p:txBody>
      </p:sp>
      <p:sp>
        <p:nvSpPr>
          <p:cNvPr id="3" name="Content Placeholder 2"/>
          <p:cNvSpPr>
            <a:spLocks noGrp="1"/>
          </p:cNvSpPr>
          <p:nvPr>
            <p:ph idx="1"/>
          </p:nvPr>
        </p:nvSpPr>
        <p:spPr/>
        <p:txBody>
          <a:bodyPr/>
          <a:lstStyle/>
          <a:p>
            <a:r>
              <a:rPr lang="en-US" dirty="0" smtClean="0"/>
              <a:t>January 23, 2015 </a:t>
            </a:r>
            <a:r>
              <a:rPr lang="en-US" dirty="0"/>
              <a:t>– Informed Minister Serge </a:t>
            </a:r>
            <a:r>
              <a:rPr lang="en-US" dirty="0" err="1"/>
              <a:t>Rousselle</a:t>
            </a:r>
            <a:r>
              <a:rPr lang="en-US" dirty="0"/>
              <a:t> of the Council’s intent to </a:t>
            </a:r>
            <a:r>
              <a:rPr lang="en-US" dirty="0" smtClean="0"/>
              <a:t>broaden the scope of the sustainability </a:t>
            </a:r>
            <a:r>
              <a:rPr lang="en-US" dirty="0"/>
              <a:t>study of Bath Middle School </a:t>
            </a:r>
            <a:r>
              <a:rPr lang="en-US" dirty="0" smtClean="0"/>
              <a:t>to include Bath Elementary School; this was necessary to allow for additional practical options to be considered</a:t>
            </a:r>
            <a:endParaRPr lang="en-US" dirty="0"/>
          </a:p>
          <a:p>
            <a:r>
              <a:rPr lang="en-US" dirty="0" smtClean="0"/>
              <a:t>This decision was made following </a:t>
            </a:r>
            <a:r>
              <a:rPr lang="en-US" dirty="0"/>
              <a:t>a vote at the </a:t>
            </a:r>
            <a:r>
              <a:rPr lang="en-US" dirty="0" smtClean="0"/>
              <a:t>January 22, 2015 Public </a:t>
            </a:r>
            <a:r>
              <a:rPr lang="en-US" dirty="0"/>
              <a:t>DEC Meeting</a:t>
            </a:r>
          </a:p>
          <a:p>
            <a:endParaRPr lang="en-US" dirty="0"/>
          </a:p>
        </p:txBody>
      </p:sp>
    </p:spTree>
    <p:extLst>
      <p:ext uri="{BB962C8B-B14F-4D97-AF65-F5344CB8AC3E}">
        <p14:creationId xmlns:p14="http://schemas.microsoft.com/office/powerpoint/2010/main" val="1109603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Formal Communication With Parents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Ten formal letters were written to parents/guardians of children at Bath Middle and/or Elementary Schools:</a:t>
            </a:r>
          </a:p>
          <a:p>
            <a:pPr lvl="1"/>
            <a:r>
              <a:rPr lang="en-US" dirty="0" smtClean="0"/>
              <a:t>October 24, 2014:  Principal letter to parents of Bath Middle School sharing news of the sustainability study and encouraging involvement</a:t>
            </a:r>
          </a:p>
          <a:p>
            <a:pPr lvl="1"/>
            <a:r>
              <a:rPr lang="en-US" dirty="0" smtClean="0"/>
              <a:t>October 29, 2014:  Superintendent letter to parents of Bath Middle School sharing news of the sustainability study and outlining process and timeline</a:t>
            </a:r>
          </a:p>
          <a:p>
            <a:pPr lvl="1"/>
            <a:r>
              <a:rPr lang="en-US" dirty="0" smtClean="0"/>
              <a:t>December 8, 2014:  Invitation to Public Meeting #1</a:t>
            </a:r>
          </a:p>
          <a:p>
            <a:pPr lvl="1"/>
            <a:r>
              <a:rPr lang="en-US" dirty="0" smtClean="0"/>
              <a:t>December 12, 2014:  Description of Public Meeting #2 as well as a description of alternate means for engaging in the sustainability study</a:t>
            </a:r>
          </a:p>
          <a:p>
            <a:pPr lvl="1"/>
            <a:r>
              <a:rPr lang="en-US" dirty="0" smtClean="0"/>
              <a:t>January 23, 2015:  Superintendent letter to parents of Bath Middle and Elementary Schools explaining the change in scope of the sustainability study and outlining process and a new timeline</a:t>
            </a:r>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501" y="381000"/>
            <a:ext cx="8161362" cy="1044388"/>
          </a:xfrm>
        </p:spPr>
        <p:txBody>
          <a:bodyPr>
            <a:normAutofit/>
          </a:bodyPr>
          <a:lstStyle/>
          <a:p>
            <a:r>
              <a:rPr lang="en-US" dirty="0"/>
              <a:t>Formal Communication With Parents</a:t>
            </a:r>
          </a:p>
        </p:txBody>
      </p:sp>
      <p:sp>
        <p:nvSpPr>
          <p:cNvPr id="3" name="Content Placeholder 2"/>
          <p:cNvSpPr>
            <a:spLocks noGrp="1"/>
          </p:cNvSpPr>
          <p:nvPr>
            <p:ph idx="1"/>
          </p:nvPr>
        </p:nvSpPr>
        <p:spPr/>
        <p:txBody>
          <a:bodyPr>
            <a:normAutofit fontScale="77500" lnSpcReduction="20000"/>
          </a:bodyPr>
          <a:lstStyle/>
          <a:p>
            <a:r>
              <a:rPr lang="en-US" dirty="0" smtClean="0"/>
              <a:t>February 10, 2015: Invitation to Public Meeting #1b at Bath Elementary School</a:t>
            </a:r>
          </a:p>
          <a:p>
            <a:r>
              <a:rPr lang="en-US" dirty="0" smtClean="0"/>
              <a:t> February 19, 2015:  Invitation to Public Meeting #2, including a reminder of process and description on how to engage</a:t>
            </a:r>
          </a:p>
          <a:p>
            <a:r>
              <a:rPr lang="en-US" dirty="0" smtClean="0"/>
              <a:t>March 23, 2015:  Letter to describe a change in date for Public Meeting #2, at the request of the PSSC and as approved by DEC</a:t>
            </a:r>
          </a:p>
          <a:p>
            <a:r>
              <a:rPr lang="en-US" dirty="0" smtClean="0"/>
              <a:t>April 7, 2015:  Reminder of Public Meeting #2</a:t>
            </a:r>
          </a:p>
          <a:p>
            <a:r>
              <a:rPr lang="en-US" dirty="0" smtClean="0"/>
              <a:t>April 20, 2015:  Invitation to Public Meeting #3</a:t>
            </a:r>
          </a:p>
          <a:p>
            <a:r>
              <a:rPr lang="en-US" dirty="0" smtClean="0"/>
              <a:t>A letter will be written to the parents in the days that follow Public Meeting #3 with an update on the DEC decision</a:t>
            </a:r>
            <a:endParaRPr lang="en-US" dirty="0"/>
          </a:p>
        </p:txBody>
      </p:sp>
    </p:spTree>
    <p:extLst>
      <p:ext uri="{BB962C8B-B14F-4D97-AF65-F5344CB8AC3E}">
        <p14:creationId xmlns:p14="http://schemas.microsoft.com/office/powerpoint/2010/main" val="2847911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Notice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Advertisements were placed in the local newspapers</a:t>
            </a:r>
          </a:p>
          <a:p>
            <a:r>
              <a:rPr lang="en-US" dirty="0" smtClean="0"/>
              <a:t>Posters were placed in strategic locations in the community of Bath</a:t>
            </a:r>
          </a:p>
          <a:p>
            <a:r>
              <a:rPr lang="en-US" dirty="0" smtClean="0"/>
              <a:t>Posting of relevant documents on a district website specific to the Bath Middle and Elementary School Sustainability Study</a:t>
            </a:r>
          </a:p>
          <a:p>
            <a:r>
              <a:rPr lang="en-US" dirty="0" smtClean="0"/>
              <a:t>Monitoring of specific “Sustainability” email address, written mail and electronic message board on our website; the Superintendent corresponded mostly with one individual on this public discussion board, although it was available for all to see</a:t>
            </a:r>
          </a:p>
          <a:p>
            <a:r>
              <a:rPr lang="en-US" dirty="0" smtClean="0"/>
              <a:t>An established timeline that was shared with parents and the public through the website was followed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Meetings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December 11, 2014 at Bath Middle School – Presentation of Information by School District (Public Meeting #1a)</a:t>
            </a:r>
          </a:p>
          <a:p>
            <a:r>
              <a:rPr lang="en-US" dirty="0" smtClean="0"/>
              <a:t>February 12, 2015 at Bath Elementary School – Presentation of Information by School District (Public Meeting #1b)</a:t>
            </a:r>
          </a:p>
          <a:p>
            <a:r>
              <a:rPr lang="en-US" dirty="0" smtClean="0"/>
              <a:t>April 9, 2015 at Bath Middle School– Presentation by Parents and Stakeholders (Public Meeting #2)</a:t>
            </a:r>
          </a:p>
          <a:p>
            <a:r>
              <a:rPr lang="en-US" dirty="0" smtClean="0"/>
              <a:t>April 23, 2015 at St. Mary’s Academy in </a:t>
            </a:r>
            <a:r>
              <a:rPr lang="en-US" dirty="0" err="1" smtClean="0"/>
              <a:t>Edmundston</a:t>
            </a:r>
            <a:r>
              <a:rPr lang="en-US" dirty="0" smtClean="0"/>
              <a:t> and streamed to Bath Middle School and available live and online – Review of Study and Vote on Motion (Public Meeting #3)</a:t>
            </a:r>
          </a:p>
          <a:p>
            <a:r>
              <a:rPr lang="en-US" dirty="0" smtClean="0"/>
              <a:t>Audio for Public Meetings are available on our website; presentation slides and notes are also found on the website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Policy 409</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Public Meeting #1 allowed for a presentation of facts, with categories outlined by Policy 409</a:t>
            </a:r>
          </a:p>
          <a:p>
            <a:r>
              <a:rPr lang="en-US" dirty="0" smtClean="0"/>
              <a:t>These categories included</a:t>
            </a:r>
          </a:p>
          <a:p>
            <a:pPr lvl="1"/>
            <a:r>
              <a:rPr lang="en-US" dirty="0" smtClean="0"/>
              <a:t>Enrolment and Functional Capacity</a:t>
            </a:r>
          </a:p>
          <a:p>
            <a:pPr lvl="1"/>
            <a:r>
              <a:rPr lang="en-US" dirty="0" smtClean="0"/>
              <a:t>Health and Safety and Building Assessment</a:t>
            </a:r>
          </a:p>
          <a:p>
            <a:pPr lvl="1"/>
            <a:r>
              <a:rPr lang="en-US" dirty="0" smtClean="0"/>
              <a:t>Educational Programs and Services</a:t>
            </a:r>
          </a:p>
          <a:p>
            <a:pPr lvl="1"/>
            <a:r>
              <a:rPr lang="en-US" dirty="0" smtClean="0"/>
              <a:t>Provincial Assessment and Perception Data</a:t>
            </a:r>
          </a:p>
          <a:p>
            <a:pPr lvl="1"/>
            <a:r>
              <a:rPr lang="en-US" dirty="0" smtClean="0"/>
              <a:t>School Benefits and Challenges</a:t>
            </a:r>
          </a:p>
          <a:p>
            <a:pPr lvl="1"/>
            <a:r>
              <a:rPr lang="en-US" dirty="0" smtClean="0"/>
              <a:t>Transportation</a:t>
            </a:r>
          </a:p>
          <a:p>
            <a:pPr lvl="1"/>
            <a:r>
              <a:rPr lang="en-US" dirty="0" smtClean="0"/>
              <a:t>Finances</a:t>
            </a:r>
          </a:p>
          <a:p>
            <a:pPr lvl="1"/>
            <a:r>
              <a:rPr lang="en-US" dirty="0" smtClean="0"/>
              <a:t>Community and School Impact</a:t>
            </a:r>
          </a:p>
          <a:p>
            <a:pPr lvl="1"/>
            <a:r>
              <a:rPr lang="en-US" dirty="0" smtClean="0"/>
              <a:t>Potential Options</a:t>
            </a:r>
          </a:p>
          <a:p>
            <a:pPr lvl="1"/>
            <a:r>
              <a:rPr lang="en-US" dirty="0" smtClean="0"/>
              <a:t>Advantages and Disadvantages</a:t>
            </a:r>
          </a:p>
          <a:p>
            <a:pPr lvl="1"/>
            <a:r>
              <a:rPr lang="en-US" dirty="0" smtClean="0"/>
              <a:t>Economic Development</a:t>
            </a:r>
          </a:p>
          <a:p>
            <a:pPr lvl="1"/>
            <a:endParaRPr lang="en-US" dirty="0" smtClean="0"/>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Policy 409</a:t>
            </a:r>
          </a:p>
        </p:txBody>
      </p:sp>
      <p:sp>
        <p:nvSpPr>
          <p:cNvPr id="3" name="Content Placeholder 2"/>
          <p:cNvSpPr>
            <a:spLocks noGrp="1"/>
          </p:cNvSpPr>
          <p:nvPr>
            <p:ph idx="1"/>
          </p:nvPr>
        </p:nvSpPr>
        <p:spPr/>
        <p:txBody>
          <a:bodyPr>
            <a:normAutofit/>
          </a:bodyPr>
          <a:lstStyle/>
          <a:p>
            <a:r>
              <a:rPr lang="en-US" dirty="0"/>
              <a:t>Various documents were created to help support the study with data and </a:t>
            </a:r>
            <a:r>
              <a:rPr lang="en-US" dirty="0" smtClean="0"/>
              <a:t>information - these </a:t>
            </a:r>
            <a:r>
              <a:rPr lang="en-US" dirty="0"/>
              <a:t>are available in the final </a:t>
            </a:r>
            <a:r>
              <a:rPr lang="en-US" dirty="0" smtClean="0"/>
              <a:t>report</a:t>
            </a:r>
          </a:p>
          <a:p>
            <a:r>
              <a:rPr lang="en-US" dirty="0" smtClean="0"/>
              <a:t>These documents were used as a basis for study by DEC members and as a catalyst for conversation</a:t>
            </a:r>
          </a:p>
          <a:p>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xmlns=""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D1DCDCEA1DB5F47A595DF23F296C42D" ma:contentTypeVersion="1" ma:contentTypeDescription="Create a new document." ma:contentTypeScope="" ma:versionID="abb2846a8d6accdac559dcef09edfe36">
  <xsd:schema xmlns:xsd="http://www.w3.org/2001/XMLSchema" xmlns:xs="http://www.w3.org/2001/XMLSchema" xmlns:p="http://schemas.microsoft.com/office/2006/metadata/properties" targetNamespace="http://schemas.microsoft.com/office/2006/metadata/properties" ma:root="true" ma:fieldsID="061de604b58866ed5c882cabc6f488b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470511-643C-45FB-B96F-4D3BD1699167}"/>
</file>

<file path=customXml/itemProps2.xml><?xml version="1.0" encoding="utf-8"?>
<ds:datastoreItem xmlns:ds="http://schemas.openxmlformats.org/officeDocument/2006/customXml" ds:itemID="{04C1A74A-9A45-4EAD-A1DD-A2B54433DF53}"/>
</file>

<file path=customXml/itemProps3.xml><?xml version="1.0" encoding="utf-8"?>
<ds:datastoreItem xmlns:ds="http://schemas.openxmlformats.org/officeDocument/2006/customXml" ds:itemID="{7EE34179-FEA5-4A22-9388-4B16FFA30FA1}"/>
</file>

<file path=docProps/app.xml><?xml version="1.0" encoding="utf-8"?>
<Properties xmlns="http://schemas.openxmlformats.org/officeDocument/2006/extended-properties" xmlns:vt="http://schemas.openxmlformats.org/officeDocument/2006/docPropsVTypes">
  <Template>Organic</Template>
  <TotalTime>298</TotalTime>
  <Words>1095</Words>
  <Application>Microsoft Office PowerPoint</Application>
  <PresentationFormat>On-screen Show (4:3)</PresentationFormat>
  <Paragraphs>81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Organic</vt:lpstr>
      <vt:lpstr>Anglophone West School District Education Council</vt:lpstr>
      <vt:lpstr>Formal Communication with EECD</vt:lpstr>
      <vt:lpstr>Formal Communication with EECD</vt:lpstr>
      <vt:lpstr>Formal Communication With Parents</vt:lpstr>
      <vt:lpstr>Formal Communication With Parents</vt:lpstr>
      <vt:lpstr>Public Notice</vt:lpstr>
      <vt:lpstr>Public Meetings</vt:lpstr>
      <vt:lpstr>Categories of Policy 409</vt:lpstr>
      <vt:lpstr>Categories of Policy 409</vt:lpstr>
      <vt:lpstr>Community Engagement</vt:lpstr>
      <vt:lpstr>DEC Reflections and Considerations</vt:lpstr>
      <vt:lpstr>Tonight, Tomorrow and the Days Ahead</vt:lpstr>
      <vt:lpstr>Minister’s Responsibilities</vt:lpstr>
    </vt:vector>
  </TitlesOfParts>
  <Company>District 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District 17 Education Council</dc:title>
  <dc:creator>David McTimoney</dc:creator>
  <cp:lastModifiedBy>Clark-Caterini , Carol    (ASD-W)</cp:lastModifiedBy>
  <cp:revision>21</cp:revision>
  <cp:lastPrinted>2015-04-23T13:42:32Z</cp:lastPrinted>
  <dcterms:created xsi:type="dcterms:W3CDTF">2011-11-22T20:24:10Z</dcterms:created>
  <dcterms:modified xsi:type="dcterms:W3CDTF">2015-04-23T14:11:05Z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0x0101007D1DCDCEA1DB5F47A595DF23F296C42D</vt:lpwstr>
  </property>
</Properties>
</file>